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2" r:id="rId2"/>
    <p:sldId id="263" r:id="rId3"/>
    <p:sldId id="268" r:id="rId4"/>
    <p:sldId id="273" r:id="rId5"/>
    <p:sldId id="281" r:id="rId6"/>
    <p:sldId id="271" r:id="rId7"/>
    <p:sldId id="280" r:id="rId8"/>
    <p:sldId id="275" r:id="rId9"/>
    <p:sldId id="282" r:id="rId10"/>
    <p:sldId id="283" r:id="rId11"/>
    <p:sldId id="284" r:id="rId12"/>
    <p:sldId id="278" r:id="rId13"/>
    <p:sldId id="272" r:id="rId14"/>
  </p:sldIdLst>
  <p:sldSz cx="6121400" cy="3600450"/>
  <p:notesSz cx="7010400" cy="92964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5CA9"/>
    <a:srgbClr val="4E377D"/>
    <a:srgbClr val="A90B92"/>
    <a:srgbClr val="2E8CA2"/>
    <a:srgbClr val="F77A61"/>
    <a:srgbClr val="C692B7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60" autoAdjust="0"/>
    <p:restoredTop sz="94946" autoAdjust="0"/>
  </p:normalViewPr>
  <p:slideViewPr>
    <p:cSldViewPr>
      <p:cViewPr varScale="1">
        <p:scale>
          <a:sx n="244" d="100"/>
          <a:sy n="244" d="100"/>
        </p:scale>
        <p:origin x="-360" y="-102"/>
      </p:cViewPr>
      <p:guideLst>
        <p:guide orient="horz" pos="1134"/>
        <p:guide pos="19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78F1916-884C-47F6-9404-A3C77D34B7B3}" type="datetimeFigureOut">
              <a:rPr lang="fr-FR"/>
              <a:pPr>
                <a:defRPr/>
              </a:pPr>
              <a:t>26/03/2015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85AC2BE-4B33-4F87-8991-54BFA48776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03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9CF99E78-0E49-4359-B1F3-4D651FC73381}" type="datetimeFigureOut">
              <a:rPr lang="fr-FR"/>
              <a:pPr>
                <a:defRPr/>
              </a:pPr>
              <a:t>26/03/2015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39750" y="696913"/>
            <a:ext cx="59309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4F7A16E3-CCA6-4104-B17C-EB0EC74F51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270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17575" y="2039938"/>
            <a:ext cx="4286250" cy="920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BA47F-877B-44BF-ADC2-BB124645A8C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19" name="Picture 7" descr="https://www.toyota-financement.fr/front/images/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608" y="216050"/>
            <a:ext cx="821420" cy="28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17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859B0-F450-4D3F-970B-AD36615EAF6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834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438650" y="144463"/>
            <a:ext cx="1376363" cy="307181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6388" y="144463"/>
            <a:ext cx="3979862" cy="307181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90499-823E-4623-8939-34254837832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807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 userDrawn="1"/>
        </p:nvSpPr>
        <p:spPr>
          <a:xfrm>
            <a:off x="5222875" y="1374775"/>
            <a:ext cx="901700" cy="184150"/>
          </a:xfrm>
          <a:prstGeom prst="rect">
            <a:avLst/>
          </a:prstGeom>
          <a:solidFill>
            <a:srgbClr val="3DAD50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Politique achat</a:t>
            </a:r>
          </a:p>
        </p:txBody>
      </p:sp>
      <p:sp>
        <p:nvSpPr>
          <p:cNvPr id="3" name="ZoneTexte 2"/>
          <p:cNvSpPr txBox="1">
            <a:spLocks noChangeArrowheads="1"/>
          </p:cNvSpPr>
          <p:nvPr userDrawn="1"/>
        </p:nvSpPr>
        <p:spPr bwMode="auto">
          <a:xfrm>
            <a:off x="5222875" y="0"/>
            <a:ext cx="901700" cy="277813"/>
          </a:xfrm>
          <a:prstGeom prst="rect">
            <a:avLst/>
          </a:prstGeom>
          <a:solidFill>
            <a:srgbClr val="EA7EE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sz="6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Conduite </a:t>
            </a:r>
          </a:p>
          <a:p>
            <a:pPr algn="ctr" eaLnBrk="1" hangingPunct="1">
              <a:defRPr/>
            </a:pPr>
            <a:r>
              <a:rPr lang="fr-FR" sz="6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personnelle</a:t>
            </a:r>
          </a:p>
        </p:txBody>
      </p:sp>
      <p:sp>
        <p:nvSpPr>
          <p:cNvPr id="4" name="ZoneTexte 3"/>
          <p:cNvSpPr txBox="1"/>
          <p:nvPr userDrawn="1"/>
        </p:nvSpPr>
        <p:spPr>
          <a:xfrm>
            <a:off x="5222875" y="392113"/>
            <a:ext cx="903288" cy="184150"/>
          </a:xfrm>
          <a:prstGeom prst="rect">
            <a:avLst/>
          </a:prstGeom>
          <a:solidFill>
            <a:srgbClr val="FF9900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Corruption</a:t>
            </a:r>
          </a:p>
        </p:txBody>
      </p:sp>
      <p:sp>
        <p:nvSpPr>
          <p:cNvPr id="5" name="ZoneTexte 4"/>
          <p:cNvSpPr txBox="1">
            <a:spLocks noChangeArrowheads="1"/>
          </p:cNvSpPr>
          <p:nvPr userDrawn="1"/>
        </p:nvSpPr>
        <p:spPr bwMode="auto">
          <a:xfrm>
            <a:off x="5222875" y="247650"/>
            <a:ext cx="903288" cy="184150"/>
          </a:xfrm>
          <a:prstGeom prst="rect">
            <a:avLst/>
          </a:prstGeom>
          <a:solidFill>
            <a:srgbClr val="2E8C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sz="6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Déplacements</a:t>
            </a:r>
          </a:p>
        </p:txBody>
      </p:sp>
      <p:sp>
        <p:nvSpPr>
          <p:cNvPr id="6" name="ZoneTexte 5"/>
          <p:cNvSpPr txBox="1">
            <a:spLocks noChangeArrowheads="1"/>
          </p:cNvSpPr>
          <p:nvPr userDrawn="1"/>
        </p:nvSpPr>
        <p:spPr bwMode="auto">
          <a:xfrm>
            <a:off x="5221288" y="546100"/>
            <a:ext cx="904875" cy="184150"/>
          </a:xfrm>
          <a:prstGeom prst="rect">
            <a:avLst/>
          </a:prstGeom>
          <a:solidFill>
            <a:srgbClr val="C7090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sz="6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Clean Desk Policy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5222875" y="714375"/>
            <a:ext cx="903288" cy="277813"/>
          </a:xfrm>
          <a:prstGeom prst="rect">
            <a:avLst/>
          </a:prstGeom>
          <a:solidFill>
            <a:srgbClr val="005CA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Transactions monétaires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5222875" y="966788"/>
            <a:ext cx="903288" cy="433387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Délégation de signatures &amp; limites d’approbation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5222875" y="1530350"/>
            <a:ext cx="903288" cy="1841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Reporting</a:t>
            </a: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risques</a:t>
            </a:r>
          </a:p>
        </p:txBody>
      </p:sp>
      <p:sp>
        <p:nvSpPr>
          <p:cNvPr id="10" name="ZoneTexte 9"/>
          <p:cNvSpPr txBox="1"/>
          <p:nvPr userDrawn="1"/>
        </p:nvSpPr>
        <p:spPr>
          <a:xfrm>
            <a:off x="5222875" y="1703388"/>
            <a:ext cx="903288" cy="196850"/>
          </a:xfrm>
          <a:prstGeom prst="rect">
            <a:avLst/>
          </a:prstGeom>
          <a:solidFill>
            <a:srgbClr val="9900FF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Politique crédit</a:t>
            </a:r>
          </a:p>
        </p:txBody>
      </p:sp>
      <p:sp>
        <p:nvSpPr>
          <p:cNvPr id="11" name="ZoneTexte 10"/>
          <p:cNvSpPr txBox="1"/>
          <p:nvPr userDrawn="1"/>
        </p:nvSpPr>
        <p:spPr>
          <a:xfrm>
            <a:off x="5222875" y="1889125"/>
            <a:ext cx="903288" cy="25241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Instructions risque de crédit</a:t>
            </a: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5221288" y="2652713"/>
            <a:ext cx="903287" cy="277812"/>
          </a:xfrm>
          <a:prstGeom prst="rect">
            <a:avLst/>
          </a:prstGeom>
          <a:solidFill>
            <a:srgbClr val="A90B9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Code de conformité</a:t>
            </a: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5221288" y="2890838"/>
            <a:ext cx="903287" cy="27781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Instructions conformité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5221288" y="3168650"/>
            <a:ext cx="903287" cy="276225"/>
          </a:xfrm>
          <a:prstGeom prst="rect">
            <a:avLst/>
          </a:prstGeom>
          <a:solidFill>
            <a:srgbClr val="4E377D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Matrice approbation crédit</a:t>
            </a:r>
          </a:p>
        </p:txBody>
      </p:sp>
      <p:pic>
        <p:nvPicPr>
          <p:cNvPr id="15" name="Picture 2" descr="Alphabet_Logo_M_sRG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52388"/>
            <a:ext cx="7207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15"/>
          <p:cNvSpPr txBox="1"/>
          <p:nvPr userDrawn="1"/>
        </p:nvSpPr>
        <p:spPr>
          <a:xfrm>
            <a:off x="5221288" y="3416300"/>
            <a:ext cx="903287" cy="1873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Matrice Alphabet</a:t>
            </a:r>
          </a:p>
        </p:txBody>
      </p:sp>
      <p:sp>
        <p:nvSpPr>
          <p:cNvPr id="17" name="ZoneTexte 16"/>
          <p:cNvSpPr txBox="1"/>
          <p:nvPr userDrawn="1"/>
        </p:nvSpPr>
        <p:spPr>
          <a:xfrm>
            <a:off x="5222875" y="2124075"/>
            <a:ext cx="903288" cy="277813"/>
          </a:xfrm>
          <a:prstGeom prst="rect">
            <a:avLst/>
          </a:prstGeom>
          <a:solidFill>
            <a:srgbClr val="C692B7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fr-FR"/>
            </a:defPPr>
            <a:lvl1pPr algn="ctr">
              <a:defRPr sz="6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fr-FR" dirty="0" smtClean="0"/>
              <a:t>Instructions gestion du RO</a:t>
            </a:r>
            <a:endParaRPr lang="fr-FR" dirty="0"/>
          </a:p>
        </p:txBody>
      </p:sp>
      <p:sp>
        <p:nvSpPr>
          <p:cNvPr id="18" name="ZoneTexte 17"/>
          <p:cNvSpPr txBox="1"/>
          <p:nvPr userDrawn="1"/>
        </p:nvSpPr>
        <p:spPr>
          <a:xfrm>
            <a:off x="5221288" y="2376488"/>
            <a:ext cx="903287" cy="276225"/>
          </a:xfrm>
          <a:prstGeom prst="rect">
            <a:avLst/>
          </a:prstGeom>
          <a:solidFill>
            <a:srgbClr val="F77A6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fr-FR"/>
            </a:defPPr>
            <a:lvl1pPr algn="ctr">
              <a:defRPr sz="6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fr-FR" dirty="0" smtClean="0"/>
              <a:t>Instructions processus RO</a:t>
            </a:r>
            <a:endParaRPr lang="fr-FR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74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4188" y="2312988"/>
            <a:ext cx="5202237" cy="7159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4188" y="1525588"/>
            <a:ext cx="5202237" cy="7874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DE232-770B-4066-BD8A-5040901F7C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7" name="Picture 7" descr="https://www.toyota-financement.fr/front/images/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608" y="216050"/>
            <a:ext cx="821420" cy="28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599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06388" y="839788"/>
            <a:ext cx="2678112" cy="2376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36900" y="839788"/>
            <a:ext cx="2678113" cy="2376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6ED9E-791B-453C-869F-F772D4FE201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1963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6388" y="806450"/>
            <a:ext cx="2705100" cy="3349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06388" y="1141413"/>
            <a:ext cx="2705100" cy="2074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109913" y="806450"/>
            <a:ext cx="2705100" cy="3349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109913" y="1141413"/>
            <a:ext cx="2705100" cy="2074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3F35D-2C80-41D5-92B6-BA1E83BC0AC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107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6F11F-E74E-4A4B-89EF-3EF3BE73F54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703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E7C1B-A918-4CFA-88DC-7E78F1E0A6B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551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6388" y="142875"/>
            <a:ext cx="2012950" cy="6111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3950" y="142875"/>
            <a:ext cx="3421063" cy="3073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6388" y="754063"/>
            <a:ext cx="2012950" cy="24622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F0B13-AC7D-4403-9CD6-9C4D8D01FB8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9009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0150" y="2520950"/>
            <a:ext cx="3671888" cy="2968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200150" y="322263"/>
            <a:ext cx="3671888" cy="215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00150" y="2817813"/>
            <a:ext cx="3671888" cy="422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C2253-9504-4109-AFC3-508D9743CE2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549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6388" y="144463"/>
            <a:ext cx="5508625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5550" tIns="27775" rIns="55550" bIns="277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aaa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6388" y="839788"/>
            <a:ext cx="5508625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5550" tIns="27775" rIns="55550" bIns="277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6388" y="3278188"/>
            <a:ext cx="142875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5550" tIns="27775" rIns="55550" bIns="27775" numCol="1" anchor="t" anchorCtr="0" compatLnSpc="1">
            <a:prstTxWarp prst="textNoShape">
              <a:avLst/>
            </a:prstTxWarp>
          </a:bodyPr>
          <a:lstStyle>
            <a:lvl1pPr defTabSz="555625">
              <a:defRPr sz="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90738" y="3278188"/>
            <a:ext cx="1939925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5550" tIns="27775" rIns="55550" bIns="27775" numCol="1" anchor="t" anchorCtr="0" compatLnSpc="1">
            <a:prstTxWarp prst="textNoShape">
              <a:avLst/>
            </a:prstTxWarp>
          </a:bodyPr>
          <a:lstStyle>
            <a:lvl1pPr algn="ctr" defTabSz="555625">
              <a:defRPr sz="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6263" y="3278188"/>
            <a:ext cx="142875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5550" tIns="27775" rIns="55550" bIns="27775" numCol="1" anchor="t" anchorCtr="0" compatLnSpc="1">
            <a:prstTxWarp prst="textNoShape">
              <a:avLst/>
            </a:prstTxWarp>
          </a:bodyPr>
          <a:lstStyle>
            <a:lvl1pPr algn="r" defTabSz="555625">
              <a:defRPr sz="900"/>
            </a:lvl1pPr>
          </a:lstStyle>
          <a:p>
            <a:pPr>
              <a:defRPr/>
            </a:pPr>
            <a:fld id="{06A87C2F-2CC2-4DDC-A183-ECAE4A7F423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iming>
    <p:tnLst>
      <p:par>
        <p:cTn id="1" dur="indefinite" restart="never" nodeType="tmRoot"/>
      </p:par>
    </p:tnLst>
  </p:timing>
  <p:txStyles>
    <p:titleStyle>
      <a:lvl1pPr algn="ctr" defTabSz="5556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556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Arial" charset="0"/>
        </a:defRPr>
      </a:lvl2pPr>
      <a:lvl3pPr algn="ctr" defTabSz="5556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Arial" charset="0"/>
        </a:defRPr>
      </a:lvl3pPr>
      <a:lvl4pPr algn="ctr" defTabSz="5556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Arial" charset="0"/>
        </a:defRPr>
      </a:lvl4pPr>
      <a:lvl5pPr algn="ctr" defTabSz="5556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Arial" charset="0"/>
        </a:defRPr>
      </a:lvl5pPr>
      <a:lvl6pPr marL="457200" algn="ctr" defTabSz="555625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Arial" charset="0"/>
        </a:defRPr>
      </a:lvl6pPr>
      <a:lvl7pPr marL="914400" algn="ctr" defTabSz="555625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Arial" charset="0"/>
        </a:defRPr>
      </a:lvl7pPr>
      <a:lvl8pPr marL="1371600" algn="ctr" defTabSz="555625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Arial" charset="0"/>
        </a:defRPr>
      </a:lvl8pPr>
      <a:lvl9pPr marL="1828800" algn="ctr" defTabSz="555625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Arial" charset="0"/>
        </a:defRPr>
      </a:lvl9pPr>
    </p:titleStyle>
    <p:bodyStyle>
      <a:lvl1pPr marL="207963" indent="-207963" algn="l" defTabSz="555625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50850" indent="-173038" algn="l" defTabSz="555625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93738" indent="-138113" algn="l" defTabSz="555625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71550" indent="-138113" algn="l" defTabSz="555625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249363" indent="-138113" algn="l" defTabSz="555625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706563" indent="-138113" algn="l" defTabSz="55562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163763" indent="-138113" algn="l" defTabSz="55562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620963" indent="-138113" algn="l" defTabSz="55562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78163" indent="-138113" algn="l" defTabSz="55562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yndecision.frvasbdf.fr.toyota-fs.com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ynapse.frvasbdf.fr.toyota-fs.com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ZoneTexte 1"/>
          <p:cNvSpPr txBox="1">
            <a:spLocks noChangeArrowheads="1"/>
          </p:cNvSpPr>
          <p:nvPr/>
        </p:nvSpPr>
        <p:spPr bwMode="auto">
          <a:xfrm>
            <a:off x="65088" y="2244725"/>
            <a:ext cx="40782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24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24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r>
              <a:rPr lang="fr-FR" altLang="fr-FR" sz="24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fr-FR" altLang="fr-FR" sz="24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65088" y="3117850"/>
            <a:ext cx="4291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L’équipe Toyota Finance France -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Ref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. Mars 2015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5616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 smtClean="0">
                <a:latin typeface="Tahoma" pitchFamily="34" charset="0"/>
                <a:cs typeface="Tahoma" pitchFamily="34" charset="0"/>
              </a:rPr>
              <a:t>8. </a:t>
            </a:r>
            <a:r>
              <a:rPr lang="fr-FR" altLang="fr-FR" sz="1400" u="sng" dirty="0" smtClean="0">
                <a:latin typeface="Tahoma" pitchFamily="34" charset="0"/>
                <a:cs typeface="Tahoma" pitchFamily="34" charset="0"/>
              </a:rPr>
              <a:t>Les enquêtes manuelles</a:t>
            </a:r>
            <a:endParaRPr lang="fr-FR" altLang="fr-FR" sz="1800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270" name="Légende encadrée 2 10"/>
          <p:cNvSpPr>
            <a:spLocks/>
          </p:cNvSpPr>
          <p:nvPr/>
        </p:nvSpPr>
        <p:spPr bwMode="auto">
          <a:xfrm>
            <a:off x="1404516" y="864121"/>
            <a:ext cx="1952626" cy="432048"/>
          </a:xfrm>
          <a:prstGeom prst="borderCallout2">
            <a:avLst>
              <a:gd name="adj1" fmla="val 52172"/>
              <a:gd name="adj2" fmla="val -692"/>
              <a:gd name="adj3" fmla="val 42334"/>
              <a:gd name="adj4" fmla="val -21936"/>
              <a:gd name="adj5" fmla="val 43679"/>
              <a:gd name="adj6" fmla="val -20012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fr-FR" altLang="fr-FR" sz="800" dirty="0" smtClean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23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2494954"/>
            <a:ext cx="4581525" cy="1033463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80" y="743719"/>
            <a:ext cx="4648200" cy="552450"/>
          </a:xfrm>
          <a:prstGeom prst="rect">
            <a:avLst/>
          </a:prstGeom>
        </p:spPr>
      </p:pic>
      <p:sp>
        <p:nvSpPr>
          <p:cNvPr id="11267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5616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 smtClean="0">
                <a:latin typeface="Tahoma" pitchFamily="34" charset="0"/>
                <a:cs typeface="Tahoma" pitchFamily="34" charset="0"/>
              </a:rPr>
              <a:t>9. </a:t>
            </a:r>
            <a:r>
              <a:rPr lang="fr-FR" altLang="fr-FR" sz="1400" u="sng" dirty="0" smtClean="0">
                <a:latin typeface="Tahoma" pitchFamily="34" charset="0"/>
                <a:cs typeface="Tahoma" pitchFamily="34" charset="0"/>
              </a:rPr>
              <a:t>Lancement du score</a:t>
            </a:r>
            <a:endParaRPr lang="fr-FR" altLang="fr-FR" sz="1800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270" name="Légende encadrée 2 10"/>
          <p:cNvSpPr>
            <a:spLocks/>
          </p:cNvSpPr>
          <p:nvPr/>
        </p:nvSpPr>
        <p:spPr bwMode="auto">
          <a:xfrm>
            <a:off x="4068812" y="1368177"/>
            <a:ext cx="1952626" cy="432048"/>
          </a:xfrm>
          <a:prstGeom prst="borderCallout2">
            <a:avLst>
              <a:gd name="adj1" fmla="val -495"/>
              <a:gd name="adj2" fmla="val 49158"/>
              <a:gd name="adj3" fmla="val -45790"/>
              <a:gd name="adj4" fmla="val 33981"/>
              <a:gd name="adj5" fmla="val -46467"/>
              <a:gd name="adj6" fmla="val 34084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Sélectionner </a:t>
            </a:r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le bouton ‘Lancer le score’ pour initier le processus de calcul. </a:t>
            </a:r>
          </a:p>
        </p:txBody>
      </p:sp>
      <p:sp>
        <p:nvSpPr>
          <p:cNvPr id="6" name="Légende encadrée 2 10"/>
          <p:cNvSpPr>
            <a:spLocks/>
          </p:cNvSpPr>
          <p:nvPr/>
        </p:nvSpPr>
        <p:spPr bwMode="auto">
          <a:xfrm>
            <a:off x="324396" y="1808489"/>
            <a:ext cx="1952626" cy="432048"/>
          </a:xfrm>
          <a:prstGeom prst="borderCallout2">
            <a:avLst>
              <a:gd name="adj1" fmla="val 98995"/>
              <a:gd name="adj2" fmla="val 49758"/>
              <a:gd name="adj3" fmla="val 173089"/>
              <a:gd name="adj4" fmla="val 10967"/>
              <a:gd name="adj5" fmla="val 172412"/>
              <a:gd name="adj6" fmla="val 10869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La fiche s’enrichit du score précisé en nombre de points, note et recommandation calculée. </a:t>
            </a:r>
            <a:endParaRPr lang="fr-FR" altLang="fr-FR" sz="800" dirty="0" smtClean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Légende encadrée 2 10"/>
          <p:cNvSpPr>
            <a:spLocks/>
          </p:cNvSpPr>
          <p:nvPr/>
        </p:nvSpPr>
        <p:spPr bwMode="auto">
          <a:xfrm>
            <a:off x="2700660" y="2088257"/>
            <a:ext cx="2592288" cy="432048"/>
          </a:xfrm>
          <a:prstGeom prst="borderCallout2">
            <a:avLst>
              <a:gd name="adj1" fmla="val 98995"/>
              <a:gd name="adj2" fmla="val 49758"/>
              <a:gd name="adj3" fmla="val 163140"/>
              <a:gd name="adj4" fmla="val 10367"/>
              <a:gd name="adj5" fmla="val 263762"/>
              <a:gd name="adj6" fmla="val -53972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La préconisation s’affiche dans la rubrique ‘Recommandation’ ainsi que les données du Score ayant permis ce calcul</a:t>
            </a:r>
            <a:endParaRPr lang="fr-FR" altLang="fr-FR" sz="800" dirty="0" smtClean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5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68" y="1224161"/>
            <a:ext cx="4084796" cy="1491615"/>
          </a:xfrm>
          <a:prstGeom prst="rect">
            <a:avLst/>
          </a:prstGeom>
        </p:spPr>
      </p:pic>
      <p:sp>
        <p:nvSpPr>
          <p:cNvPr id="14339" name="ZoneTexte 1"/>
          <p:cNvSpPr txBox="1">
            <a:spLocks noChangeArrowheads="1"/>
          </p:cNvSpPr>
          <p:nvPr/>
        </p:nvSpPr>
        <p:spPr bwMode="auto">
          <a:xfrm>
            <a:off x="180975" y="135905"/>
            <a:ext cx="5832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>
                <a:latin typeface="Tahoma" pitchFamily="34" charset="0"/>
                <a:cs typeface="Tahoma" pitchFamily="34" charset="0"/>
              </a:rPr>
              <a:t>8. </a:t>
            </a:r>
            <a:r>
              <a:rPr lang="fr-FR" altLang="fr-FR" sz="1400" u="sng" dirty="0">
                <a:latin typeface="Tahoma" pitchFamily="34" charset="0"/>
                <a:cs typeface="Tahoma" pitchFamily="34" charset="0"/>
              </a:rPr>
              <a:t>Suivre la progression du processus décisionnel</a:t>
            </a:r>
            <a:endParaRPr lang="fr-FR" altLang="fr-FR" sz="1800" u="sng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4535488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>
                <a:latin typeface="Tahoma" pitchFamily="34" charset="0"/>
                <a:cs typeface="Tahoma" pitchFamily="34" charset="0"/>
              </a:rPr>
              <a:t>9. </a:t>
            </a:r>
            <a:r>
              <a:rPr lang="fr-FR" altLang="fr-FR" sz="1400" u="sng" dirty="0">
                <a:latin typeface="Tahoma" pitchFamily="34" charset="0"/>
                <a:cs typeface="Tahoma" pitchFamily="34" charset="0"/>
              </a:rPr>
              <a:t>Nous contacter</a:t>
            </a:r>
          </a:p>
          <a:p>
            <a:pPr eaLnBrk="1" hangingPunct="1"/>
            <a:endParaRPr lang="fr-FR" altLang="fr-FR" sz="1400" u="sng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>
                <a:latin typeface="Tahoma" pitchFamily="34" charset="0"/>
                <a:cs typeface="Tahoma" pitchFamily="34" charset="0"/>
              </a:rPr>
              <a:t>En cas de problème, merci d’écrire à: </a:t>
            </a:r>
            <a:endParaRPr lang="fr-FR" altLang="fr-FR" sz="1400" dirty="0" smtClean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fr-FR" altLang="fr-FR" sz="1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4535488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2000" dirty="0">
                <a:latin typeface="Tahoma" pitchFamily="34" charset="0"/>
                <a:cs typeface="Tahoma" pitchFamily="34" charset="0"/>
              </a:rPr>
              <a:t>Quick </a:t>
            </a:r>
            <a:r>
              <a:rPr lang="fr-FR" altLang="fr-FR" sz="2000" dirty="0" err="1">
                <a:latin typeface="Tahoma" pitchFamily="34" charset="0"/>
                <a:cs typeface="Tahoma" pitchFamily="34" charset="0"/>
              </a:rPr>
              <a:t>start</a:t>
            </a:r>
            <a:endParaRPr lang="fr-FR" altLang="fr-FR" sz="2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124" name="ZoneTexte 1"/>
          <p:cNvSpPr txBox="1">
            <a:spLocks noChangeArrowheads="1"/>
          </p:cNvSpPr>
          <p:nvPr/>
        </p:nvSpPr>
        <p:spPr bwMode="auto">
          <a:xfrm>
            <a:off x="2303463" y="1096963"/>
            <a:ext cx="370205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fr-FR" altLang="fr-FR" sz="1200" dirty="0">
                <a:latin typeface="Tahoma" pitchFamily="34" charset="0"/>
                <a:cs typeface="Tahoma" pitchFamily="34" charset="0"/>
              </a:rPr>
              <a:t>Message d’accueil</a:t>
            </a:r>
          </a:p>
          <a:p>
            <a:pPr eaLnBrk="1" hangingPunct="1">
              <a:buFontTx/>
              <a:buAutoNum type="arabicPeriod"/>
            </a:pPr>
            <a:r>
              <a:rPr lang="fr-FR" altLang="fr-FR" sz="1200" dirty="0">
                <a:latin typeface="Tahoma" pitchFamily="34" charset="0"/>
                <a:cs typeface="Tahoma" pitchFamily="34" charset="0"/>
              </a:rPr>
              <a:t>Disposer du navigateur idéal</a:t>
            </a:r>
          </a:p>
          <a:p>
            <a:pPr eaLnBrk="1" hangingPunct="1">
              <a:buFontTx/>
              <a:buAutoNum type="arabicPeriod"/>
            </a:pPr>
            <a:r>
              <a:rPr lang="fr-FR" altLang="fr-FR" sz="1200" dirty="0">
                <a:latin typeface="Tahoma" pitchFamily="34" charset="0"/>
                <a:cs typeface="Tahoma" pitchFamily="34" charset="0"/>
              </a:rPr>
              <a:t>Se connecter à l’outil</a:t>
            </a:r>
          </a:p>
          <a:p>
            <a:pPr eaLnBrk="1" hangingPunct="1">
              <a:buFontTx/>
              <a:buAutoNum type="arabicPeriod"/>
            </a:pPr>
            <a:r>
              <a:rPr lang="fr-FR" altLang="fr-FR" sz="1200" dirty="0" smtClean="0">
                <a:latin typeface="Tahoma" pitchFamily="34" charset="0"/>
                <a:cs typeface="Tahoma" pitchFamily="34" charset="0"/>
              </a:rPr>
              <a:t>Créer/consulter une demande de financement</a:t>
            </a:r>
            <a:endParaRPr lang="fr-FR" altLang="fr-FR" sz="1200" dirty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fr-FR" altLang="fr-FR" sz="1200" dirty="0" smtClean="0">
                <a:latin typeface="Tahoma" pitchFamily="34" charset="0"/>
                <a:cs typeface="Tahoma" pitchFamily="34" charset="0"/>
              </a:rPr>
              <a:t>La demande de financement</a:t>
            </a:r>
            <a:endParaRPr lang="fr-FR" altLang="fr-FR" sz="1200" dirty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fr-FR" altLang="fr-FR" sz="1200" dirty="0" smtClean="0">
                <a:latin typeface="Tahoma" pitchFamily="34" charset="0"/>
                <a:cs typeface="Tahoma" pitchFamily="34" charset="0"/>
              </a:rPr>
              <a:t>Synthèse des enquêtes automatiques</a:t>
            </a:r>
          </a:p>
          <a:p>
            <a:pPr eaLnBrk="1" hangingPunct="1">
              <a:buFontTx/>
              <a:buAutoNum type="arabicPeriod"/>
            </a:pPr>
            <a:r>
              <a:rPr lang="fr-FR" altLang="fr-FR" sz="1200" dirty="0" smtClean="0">
                <a:latin typeface="Tahoma" pitchFamily="34" charset="0"/>
                <a:cs typeface="Tahoma" pitchFamily="34" charset="0"/>
              </a:rPr>
              <a:t>Les bilans</a:t>
            </a:r>
          </a:p>
          <a:p>
            <a:pPr eaLnBrk="1" hangingPunct="1">
              <a:buFontTx/>
              <a:buAutoNum type="arabicPeriod"/>
            </a:pPr>
            <a:r>
              <a:rPr lang="fr-FR" altLang="fr-FR" sz="1200" dirty="0" smtClean="0">
                <a:latin typeface="Tahoma" pitchFamily="34" charset="0"/>
                <a:cs typeface="Tahoma" pitchFamily="34" charset="0"/>
              </a:rPr>
              <a:t>Les enquêtes manuelles</a:t>
            </a:r>
          </a:p>
          <a:p>
            <a:pPr eaLnBrk="1" hangingPunct="1">
              <a:buFontTx/>
              <a:buAutoNum type="arabicPeriod"/>
            </a:pPr>
            <a:r>
              <a:rPr lang="fr-FR" altLang="fr-FR" sz="1200" dirty="0" smtClean="0">
                <a:latin typeface="Tahoma" pitchFamily="34" charset="0"/>
                <a:cs typeface="Tahoma" pitchFamily="34" charset="0"/>
              </a:rPr>
              <a:t>Le Score</a:t>
            </a:r>
            <a:endParaRPr lang="fr-FR" altLang="fr-FR" sz="1200" dirty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AutoNum type="arabicPeriod"/>
            </a:pP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1096963"/>
            <a:ext cx="205105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4535488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fr-FR" altLang="fr-FR" sz="1400" dirty="0">
                <a:latin typeface="Tahoma" pitchFamily="34" charset="0"/>
                <a:cs typeface="Tahoma" pitchFamily="34" charset="0"/>
              </a:rPr>
              <a:t>1. </a:t>
            </a:r>
            <a:r>
              <a:rPr lang="fr-FR" altLang="fr-FR" sz="1400" u="sng" dirty="0">
                <a:latin typeface="Tahoma" pitchFamily="34" charset="0"/>
                <a:cs typeface="Tahoma" pitchFamily="34" charset="0"/>
              </a:rPr>
              <a:t>Message d’accueil</a:t>
            </a:r>
            <a:endParaRPr lang="fr-FR" altLang="fr-FR" sz="1800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148" name="ZoneTexte 1"/>
          <p:cNvSpPr txBox="1">
            <a:spLocks noChangeArrowheads="1"/>
          </p:cNvSpPr>
          <p:nvPr/>
        </p:nvSpPr>
        <p:spPr bwMode="auto">
          <a:xfrm>
            <a:off x="180975" y="649288"/>
            <a:ext cx="54721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fr-FR" sz="1200" dirty="0" smtClean="0">
              <a:solidFill>
                <a:schemeClr val="bg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fr-FR" sz="1200" dirty="0" smtClean="0">
                <a:latin typeface="Tahoma" pitchFamily="34" charset="0"/>
                <a:cs typeface="Tahoma" pitchFamily="34" charset="0"/>
              </a:rPr>
              <a:t>Bonjour ,</a:t>
            </a:r>
          </a:p>
          <a:p>
            <a:pPr>
              <a:defRPr/>
            </a:pPr>
            <a:endParaRPr lang="fr-FR" sz="1200" dirty="0">
              <a:latin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fr-FR" sz="1200" dirty="0" smtClean="0">
                <a:latin typeface="Tahoma" pitchFamily="34" charset="0"/>
                <a:cs typeface="Tahoma" pitchFamily="34" charset="0"/>
              </a:rPr>
              <a:t>Bienvenue </a:t>
            </a:r>
            <a:r>
              <a:rPr lang="fr-FR" sz="1200" dirty="0">
                <a:latin typeface="Tahoma" pitchFamily="34" charset="0"/>
                <a:cs typeface="Tahoma" pitchFamily="34" charset="0"/>
              </a:rPr>
              <a:t>sur l’outil </a:t>
            </a:r>
            <a:r>
              <a:rPr lang="fr-FR" sz="1200" dirty="0" err="1" smtClean="0">
                <a:latin typeface="Tahoma" pitchFamily="34" charset="0"/>
                <a:cs typeface="Tahoma" pitchFamily="34" charset="0"/>
              </a:rPr>
              <a:t>SynDécision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fr-FR" sz="1200" dirty="0">
                <a:latin typeface="Tahoma" pitchFamily="34" charset="0"/>
                <a:cs typeface="Tahoma" pitchFamily="34" charset="0"/>
              </a:rPr>
              <a:t>votre support à la création et à l’étude de vos clients Entreprises.</a:t>
            </a:r>
          </a:p>
          <a:p>
            <a:pPr>
              <a:defRPr/>
            </a:pPr>
            <a:r>
              <a:rPr lang="fr-FR" sz="1200" dirty="0" smtClean="0"/>
              <a:t> </a:t>
            </a:r>
          </a:p>
          <a:p>
            <a:pPr>
              <a:defRPr/>
            </a:pPr>
            <a:r>
              <a:rPr lang="fr-FR" sz="1200" dirty="0" smtClean="0">
                <a:latin typeface="Tahoma" pitchFamily="34" charset="0"/>
                <a:cs typeface="Tahoma" pitchFamily="34" charset="0"/>
              </a:rPr>
              <a:t>Vous trouverez ci-dessous vos codes d’accès à </a:t>
            </a:r>
            <a:r>
              <a:rPr lang="fr-FR" sz="1200" dirty="0" err="1" smtClean="0">
                <a:latin typeface="Tahoma" pitchFamily="34" charset="0"/>
                <a:cs typeface="Tahoma" pitchFamily="34" charset="0"/>
              </a:rPr>
              <a:t>SynDécision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 :  </a:t>
            </a:r>
          </a:p>
          <a:p>
            <a:pPr>
              <a:defRPr/>
            </a:pPr>
            <a:r>
              <a:rPr lang="fr-FR" sz="1200" dirty="0" smtClean="0">
                <a:latin typeface="Tahoma" pitchFamily="34" charset="0"/>
                <a:cs typeface="Tahoma" pitchFamily="34" charset="0"/>
              </a:rPr>
              <a:t>url : </a:t>
            </a:r>
            <a:r>
              <a:rPr lang="fr-FR" sz="1200" dirty="0">
                <a:hlinkClick r:id="rId2"/>
              </a:rPr>
              <a:t>http://</a:t>
            </a:r>
            <a:r>
              <a:rPr lang="fr-FR" sz="1200" dirty="0" smtClean="0">
                <a:hlinkClick r:id="rId2"/>
              </a:rPr>
              <a:t>syndecision.frvasbdf.fr.toyota-fs.com</a:t>
            </a:r>
            <a:r>
              <a:rPr lang="fr-FR" sz="1200" dirty="0" smtClean="0"/>
              <a:t> </a:t>
            </a:r>
            <a:r>
              <a:rPr lang="fr-FR" sz="1200" u="sng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>
              <a:defRPr/>
            </a:pPr>
            <a:r>
              <a:rPr lang="fr-FR" sz="1200" dirty="0" smtClean="0">
                <a:latin typeface="Tahoma" pitchFamily="34" charset="0"/>
                <a:cs typeface="Tahoma" pitchFamily="34" charset="0"/>
              </a:rPr>
              <a:t>votre identifiant : </a:t>
            </a:r>
            <a:r>
              <a:rPr lang="fr-FR" sz="1200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prénom.nom</a:t>
            </a:r>
            <a:endParaRPr lang="fr-FR" sz="1200" dirty="0" smtClean="0">
              <a:solidFill>
                <a:schemeClr val="bg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fr-FR" sz="1200" dirty="0" smtClean="0">
                <a:latin typeface="Tahoma" pitchFamily="34" charset="0"/>
                <a:cs typeface="Tahoma" pitchFamily="34" charset="0"/>
              </a:rPr>
              <a:t>votre mot de passe : </a:t>
            </a:r>
            <a:r>
              <a:rPr lang="fr-FR" sz="1200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celui demandé pour la création de compte à l’équipe IT</a:t>
            </a:r>
            <a:endParaRPr lang="fr-FR" sz="1200" dirty="0" smtClean="0">
              <a:solidFill>
                <a:schemeClr val="bg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 </a:t>
            </a:r>
          </a:p>
          <a:p>
            <a:pPr>
              <a:defRPr/>
            </a:pPr>
            <a:r>
              <a:rPr lang="fr-FR" sz="1200" dirty="0" smtClean="0">
                <a:latin typeface="Tahoma" pitchFamily="34" charset="0"/>
                <a:cs typeface="Tahoma" pitchFamily="34" charset="0"/>
              </a:rPr>
              <a:t>Cordialement, </a:t>
            </a:r>
            <a:br>
              <a:rPr lang="fr-FR" sz="1200" dirty="0" smtClean="0">
                <a:latin typeface="Tahoma" pitchFamily="34" charset="0"/>
                <a:cs typeface="Tahoma" pitchFamily="34" charset="0"/>
              </a:rPr>
            </a:br>
            <a:r>
              <a:rPr lang="fr-FR" sz="1200" dirty="0" smtClean="0">
                <a:latin typeface="Tahoma" pitchFamily="34" charset="0"/>
                <a:cs typeface="Tahoma" pitchFamily="34" charset="0"/>
              </a:rPr>
              <a:t>L’équipe IT de Toyota Financial Services.</a:t>
            </a:r>
          </a:p>
          <a:p>
            <a:pPr>
              <a:defRPr/>
            </a:pPr>
            <a:endParaRPr lang="fr-FR" sz="1200" dirty="0" smtClean="0">
              <a:latin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fr-FR" sz="1000" i="1" dirty="0" smtClean="0">
                <a:latin typeface="Tahoma" pitchFamily="34" charset="0"/>
                <a:cs typeface="Tahoma" pitchFamily="34" charset="0"/>
              </a:rPr>
              <a:t>En cas de problème d’accès, merci de contacter le support IT.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45354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>
                <a:latin typeface="Tahoma" pitchFamily="34" charset="0"/>
                <a:cs typeface="Tahoma" pitchFamily="34" charset="0"/>
              </a:rPr>
              <a:t>2. </a:t>
            </a:r>
            <a:r>
              <a:rPr lang="fr-FR" altLang="fr-FR" sz="1400" u="sng" dirty="0">
                <a:latin typeface="Tahoma" pitchFamily="34" charset="0"/>
                <a:cs typeface="Tahoma" pitchFamily="34" charset="0"/>
              </a:rPr>
              <a:t>Disposer du navigateur idéal</a:t>
            </a:r>
            <a:endParaRPr lang="fr-FR" altLang="fr-FR" sz="1800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172" name="ZoneTexte 5"/>
          <p:cNvSpPr txBox="1">
            <a:spLocks noChangeArrowheads="1"/>
          </p:cNvSpPr>
          <p:nvPr/>
        </p:nvSpPr>
        <p:spPr bwMode="auto">
          <a:xfrm>
            <a:off x="287338" y="792163"/>
            <a:ext cx="56356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fr-FR" sz="200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Un fonctionnement optimal de l’outil nécessite un navigateur performant!</a:t>
            </a:r>
          </a:p>
          <a:p>
            <a:pPr eaLnBrk="1" hangingPunct="1"/>
            <a:endParaRPr lang="fr-FR" altLang="fr-FR" sz="120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173" name="ZoneTexte 1"/>
          <p:cNvSpPr txBox="1">
            <a:spLocks noChangeArrowheads="1"/>
          </p:cNvSpPr>
          <p:nvPr/>
        </p:nvSpPr>
        <p:spPr bwMode="auto">
          <a:xfrm>
            <a:off x="-34925" y="1649413"/>
            <a:ext cx="395128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fr-FR" altLang="fr-FR" dirty="0" smtClean="0">
                <a:latin typeface="Tahoma" pitchFamily="34" charset="0"/>
                <a:cs typeface="Tahoma" pitchFamily="34" charset="0"/>
              </a:rPr>
              <a:t>Internet Explorer : version 11 (compatible IE 9) </a:t>
            </a:r>
          </a:p>
          <a:p>
            <a:pPr eaLnBrk="1" hangingPunct="1">
              <a:buFontTx/>
              <a:buChar char="-"/>
            </a:pPr>
            <a:r>
              <a:rPr lang="fr-FR" altLang="fr-FR" dirty="0" smtClean="0">
                <a:latin typeface="Tahoma" pitchFamily="34" charset="0"/>
                <a:cs typeface="Tahoma" pitchFamily="34" charset="0"/>
              </a:rPr>
              <a:t>Firefox</a:t>
            </a:r>
            <a:r>
              <a:rPr lang="fr-FR" altLang="fr-FR" dirty="0">
                <a:latin typeface="Tahoma" pitchFamily="34" charset="0"/>
                <a:cs typeface="Tahoma" pitchFamily="34" charset="0"/>
              </a:rPr>
              <a:t>: </a:t>
            </a:r>
            <a:r>
              <a:rPr lang="fr-FR" altLang="fr-FR" sz="900" u="sng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http://www.mozilla.org/fr/firefox/new/</a:t>
            </a:r>
          </a:p>
          <a:p>
            <a:pPr eaLnBrk="1" hangingPunct="1">
              <a:buFontTx/>
              <a:buChar char="-"/>
            </a:pPr>
            <a:r>
              <a:rPr lang="fr-FR" altLang="fr-FR" dirty="0"/>
              <a:t>Google Chrome: </a:t>
            </a:r>
            <a:r>
              <a:rPr lang="fr-FR" altLang="fr-FR" sz="900" u="sng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http://www.google.fr/intl/fr/chrome/browser/ </a:t>
            </a:r>
          </a:p>
          <a:p>
            <a:pPr eaLnBrk="1" hangingPunct="1">
              <a:buFontTx/>
              <a:buChar char="-"/>
            </a:pPr>
            <a:r>
              <a:rPr lang="fr-FR" altLang="fr-FR" dirty="0"/>
              <a:t>Safari: </a:t>
            </a:r>
            <a:r>
              <a:rPr lang="fr-FR" altLang="fr-FR" sz="900" u="sng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http://www.apple.com/fr/safari/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765" y="2304281"/>
            <a:ext cx="2481263" cy="10477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920" y="792113"/>
            <a:ext cx="3970020" cy="1676400"/>
          </a:xfrm>
          <a:prstGeom prst="rect">
            <a:avLst/>
          </a:prstGeom>
        </p:spPr>
      </p:pic>
      <p:sp>
        <p:nvSpPr>
          <p:cNvPr id="8195" name="ZoneTexte 1"/>
          <p:cNvSpPr txBox="1">
            <a:spLocks noChangeArrowheads="1"/>
          </p:cNvSpPr>
          <p:nvPr/>
        </p:nvSpPr>
        <p:spPr bwMode="auto">
          <a:xfrm>
            <a:off x="36364" y="146050"/>
            <a:ext cx="52795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u="sng" dirty="0">
                <a:latin typeface="Tahoma" pitchFamily="34" charset="0"/>
                <a:cs typeface="Tahoma" pitchFamily="34" charset="0"/>
              </a:rPr>
              <a:t>3. Se connecter à l’outil </a:t>
            </a:r>
            <a:r>
              <a:rPr lang="fr-FR" altLang="fr-FR" sz="12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fr-FR" sz="1200" dirty="0">
                <a:solidFill>
                  <a:srgbClr val="005CA9"/>
                </a:solidFill>
                <a:latin typeface="Tahoma" pitchFamily="34" charset="0"/>
                <a:cs typeface="Tahoma" pitchFamily="34" charset="0"/>
                <a:hlinkClick r:id="rId3"/>
              </a:rPr>
              <a:t>http://synapse.frvasbdf.fr.toyota-fs.com</a:t>
            </a:r>
            <a:r>
              <a:rPr lang="fr-FR" sz="12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fr-FR" altLang="fr-FR" sz="12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Légende encadrée 2 6"/>
          <p:cNvSpPr/>
          <p:nvPr/>
        </p:nvSpPr>
        <p:spPr bwMode="auto">
          <a:xfrm>
            <a:off x="4130675" y="2592388"/>
            <a:ext cx="1512888" cy="431800"/>
          </a:xfrm>
          <a:prstGeom prst="borderCallout2">
            <a:avLst>
              <a:gd name="adj1" fmla="val 76590"/>
              <a:gd name="adj2" fmla="val -4110"/>
              <a:gd name="adj3" fmla="val 74045"/>
              <a:gd name="adj4" fmla="val -65868"/>
              <a:gd name="adj5" fmla="val -90147"/>
              <a:gd name="adj6" fmla="val -65962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 anchorCtr="1"/>
          <a:lstStyle/>
          <a:p>
            <a:pPr defTabSz="555625">
              <a:defRPr/>
            </a:pP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2. Cliquer sur « Connexion »</a:t>
            </a:r>
          </a:p>
        </p:txBody>
      </p:sp>
      <p:sp>
        <p:nvSpPr>
          <p:cNvPr id="2" name="Légende encadrée 2 1"/>
          <p:cNvSpPr/>
          <p:nvPr/>
        </p:nvSpPr>
        <p:spPr bwMode="auto">
          <a:xfrm>
            <a:off x="265113" y="2664321"/>
            <a:ext cx="2159000" cy="864592"/>
          </a:xfrm>
          <a:prstGeom prst="borderCallout2">
            <a:avLst>
              <a:gd name="adj1" fmla="val -984"/>
              <a:gd name="adj2" fmla="val 34119"/>
              <a:gd name="adj3" fmla="val -112537"/>
              <a:gd name="adj4" fmla="val 34162"/>
              <a:gd name="adj5" fmla="val -112494"/>
              <a:gd name="adj6" fmla="val 61248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/>
        </p:spPr>
        <p:txBody>
          <a:bodyPr anchor="ctr" anchorCtr="1"/>
          <a:lstStyle/>
          <a:p>
            <a:pPr defTabSz="555625">
              <a:defRPr/>
            </a:pP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1. Saisir les coordonnées « Utilisateur » et le « Mot de passe » selon le format:</a:t>
            </a:r>
          </a:p>
          <a:p>
            <a:pPr defTabSz="555625">
              <a:defRPr/>
            </a:pPr>
            <a:endParaRPr lang="fr-FR" sz="400" dirty="0">
              <a:solidFill>
                <a:schemeClr val="bg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defTabSz="555625"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- Login : </a:t>
            </a:r>
            <a:r>
              <a:rPr lang="fr-FR" sz="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prénom.nom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defTabSz="555625"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- Mot de passe : celui communiqué par l’IT en respectant les majuscules / minuscules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460" y="1100698"/>
            <a:ext cx="4084796" cy="149161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556" y="2870051"/>
            <a:ext cx="4251960" cy="5143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219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45354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u="sng" dirty="0">
                <a:latin typeface="Tahoma" pitchFamily="34" charset="0"/>
                <a:cs typeface="Tahoma" pitchFamily="34" charset="0"/>
              </a:rPr>
              <a:t>4. </a:t>
            </a:r>
            <a:r>
              <a:rPr lang="fr-FR" altLang="fr-FR" sz="1400" u="sng" dirty="0" smtClean="0">
                <a:latin typeface="Tahoma" pitchFamily="34" charset="0"/>
                <a:cs typeface="Tahoma" pitchFamily="34" charset="0"/>
              </a:rPr>
              <a:t>Créer/consulter une demande de financement</a:t>
            </a:r>
            <a:endParaRPr lang="fr-FR" altLang="fr-FR" sz="1400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Légende encadrée 2 8"/>
          <p:cNvSpPr/>
          <p:nvPr/>
        </p:nvSpPr>
        <p:spPr bwMode="auto">
          <a:xfrm>
            <a:off x="5076922" y="582065"/>
            <a:ext cx="934939" cy="359568"/>
          </a:xfrm>
          <a:prstGeom prst="borderCallout2">
            <a:avLst>
              <a:gd name="adj1" fmla="val 35805"/>
              <a:gd name="adj2" fmla="val 268"/>
              <a:gd name="adj3" fmla="val 34718"/>
              <a:gd name="adj4" fmla="val -37830"/>
              <a:gd name="adj5" fmla="val 151495"/>
              <a:gd name="adj6" fmla="val -37763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6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Rappel du nom de l’utilisateur connecté</a:t>
            </a:r>
            <a:endParaRPr lang="fr-FR" sz="6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Légende encadrée 2 11"/>
          <p:cNvSpPr/>
          <p:nvPr/>
        </p:nvSpPr>
        <p:spPr bwMode="auto">
          <a:xfrm>
            <a:off x="2772668" y="761849"/>
            <a:ext cx="1296144" cy="359568"/>
          </a:xfrm>
          <a:prstGeom prst="borderCallout2">
            <a:avLst>
              <a:gd name="adj1" fmla="val 17330"/>
              <a:gd name="adj2" fmla="val -6001"/>
              <a:gd name="adj3" fmla="val 17330"/>
              <a:gd name="adj4" fmla="val -43682"/>
              <a:gd name="adj5" fmla="val 200400"/>
              <a:gd name="adj6" fmla="val -44869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600" u="sng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Liste des fiches société :</a:t>
            </a:r>
            <a:r>
              <a:rPr lang="fr-FR" sz="6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 noms des tiers pour lesquels une demande de financement a été effectuée</a:t>
            </a:r>
            <a:endParaRPr lang="fr-FR" sz="6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Légende encadrée 2 12"/>
          <p:cNvSpPr/>
          <p:nvPr/>
        </p:nvSpPr>
        <p:spPr bwMode="auto">
          <a:xfrm>
            <a:off x="828452" y="712611"/>
            <a:ext cx="1296144" cy="359568"/>
          </a:xfrm>
          <a:prstGeom prst="borderCallout2">
            <a:avLst>
              <a:gd name="adj1" fmla="val 103185"/>
              <a:gd name="adj2" fmla="val 77209"/>
              <a:gd name="adj3" fmla="val 152091"/>
              <a:gd name="adj4" fmla="val 77214"/>
              <a:gd name="adj5" fmla="val 212354"/>
              <a:gd name="adj6" fmla="val 50099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600" u="sng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Liste des demandes de financement </a:t>
            </a:r>
            <a:r>
              <a:rPr lang="fr-FR" sz="6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: demandes de financement (traitées, en cours)</a:t>
            </a:r>
            <a:endParaRPr lang="fr-FR" sz="6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Légende encadrée 2 13"/>
          <p:cNvSpPr/>
          <p:nvPr/>
        </p:nvSpPr>
        <p:spPr bwMode="auto">
          <a:xfrm>
            <a:off x="5004917" y="1368649"/>
            <a:ext cx="1080120" cy="359568"/>
          </a:xfrm>
          <a:prstGeom prst="borderCallout2">
            <a:avLst>
              <a:gd name="adj1" fmla="val 98838"/>
              <a:gd name="adj2" fmla="val 49832"/>
              <a:gd name="adj3" fmla="val 284676"/>
              <a:gd name="adj4" fmla="val 49722"/>
              <a:gd name="adj5" fmla="val 284081"/>
              <a:gd name="adj6" fmla="val -1585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6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Création d’une demande de financement</a:t>
            </a:r>
            <a:endParaRPr lang="fr-FR" sz="6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Flèche vers le bas 3"/>
          <p:cNvSpPr/>
          <p:nvPr/>
        </p:nvSpPr>
        <p:spPr bwMode="auto">
          <a:xfrm>
            <a:off x="5724996" y="1737370"/>
            <a:ext cx="144016" cy="128699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556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Légende encadrée 2 16"/>
          <p:cNvSpPr/>
          <p:nvPr/>
        </p:nvSpPr>
        <p:spPr bwMode="auto">
          <a:xfrm>
            <a:off x="324396" y="2592785"/>
            <a:ext cx="1080120" cy="359568"/>
          </a:xfrm>
          <a:prstGeom prst="borderCallout2">
            <a:avLst>
              <a:gd name="adj1" fmla="val 49933"/>
              <a:gd name="adj2" fmla="val 99758"/>
              <a:gd name="adj3" fmla="val 48846"/>
              <a:gd name="adj4" fmla="val 329742"/>
              <a:gd name="adj5" fmla="val 142801"/>
              <a:gd name="adj6" fmla="val 330532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6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Saisie N° d’affaire EKIP</a:t>
            </a:r>
            <a:endParaRPr lang="fr-FR" sz="6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8" name="Légende encadrée 2 17"/>
          <p:cNvSpPr/>
          <p:nvPr/>
        </p:nvSpPr>
        <p:spPr bwMode="auto">
          <a:xfrm>
            <a:off x="324396" y="3096369"/>
            <a:ext cx="1080120" cy="359568"/>
          </a:xfrm>
          <a:prstGeom prst="borderCallout2">
            <a:avLst>
              <a:gd name="adj1" fmla="val 49933"/>
              <a:gd name="adj2" fmla="val 99758"/>
              <a:gd name="adj3" fmla="val 48846"/>
              <a:gd name="adj4" fmla="val 270048"/>
              <a:gd name="adj5" fmla="val 49339"/>
              <a:gd name="adj6" fmla="val 252749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6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Transmission de la demande de financement</a:t>
            </a:r>
            <a:endParaRPr lang="fr-FR" sz="6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793" y="938098"/>
            <a:ext cx="3267075" cy="2230279"/>
          </a:xfrm>
          <a:prstGeom prst="rect">
            <a:avLst/>
          </a:prstGeom>
        </p:spPr>
      </p:pic>
      <p:sp>
        <p:nvSpPr>
          <p:cNvPr id="10243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45354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>
                <a:latin typeface="Tahoma" pitchFamily="34" charset="0"/>
                <a:cs typeface="Tahoma" pitchFamily="34" charset="0"/>
              </a:rPr>
              <a:t>5. </a:t>
            </a:r>
            <a:r>
              <a:rPr lang="fr-FR" altLang="fr-FR" sz="1400" u="sng" dirty="0" smtClean="0">
                <a:latin typeface="Tahoma" pitchFamily="34" charset="0"/>
                <a:cs typeface="Tahoma" pitchFamily="34" charset="0"/>
              </a:rPr>
              <a:t>Demande de financement</a:t>
            </a:r>
            <a:endParaRPr lang="fr-FR" altLang="fr-FR" sz="1800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Légende encadrée 2 8"/>
          <p:cNvSpPr/>
          <p:nvPr/>
        </p:nvSpPr>
        <p:spPr bwMode="auto">
          <a:xfrm>
            <a:off x="36364" y="2808808"/>
            <a:ext cx="2160588" cy="719137"/>
          </a:xfrm>
          <a:prstGeom prst="borderCallout2">
            <a:avLst>
              <a:gd name="adj1" fmla="val -58"/>
              <a:gd name="adj2" fmla="val 50506"/>
              <a:gd name="adj3" fmla="val -45703"/>
              <a:gd name="adj4" fmla="val 56877"/>
              <a:gd name="adj5" fmla="val -75278"/>
              <a:gd name="adj6" fmla="val 60824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Espace 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« Financement », </a:t>
            </a:r>
          </a:p>
          <a:p>
            <a:pPr defTabSz="555625">
              <a:defRPr/>
            </a:pPr>
            <a:endParaRPr lang="fr-FR" sz="4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Durée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Prix d’achat (HT et TTC)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Apport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Loyer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Légende encadrée 2 9"/>
          <p:cNvSpPr/>
          <p:nvPr/>
        </p:nvSpPr>
        <p:spPr bwMode="auto">
          <a:xfrm>
            <a:off x="4716884" y="1080195"/>
            <a:ext cx="1278246" cy="1080070"/>
          </a:xfrm>
          <a:prstGeom prst="borderCallout2">
            <a:avLst>
              <a:gd name="adj1" fmla="val 50008"/>
              <a:gd name="adj2" fmla="val -254"/>
              <a:gd name="adj3" fmla="val 48996"/>
              <a:gd name="adj4" fmla="val -406"/>
              <a:gd name="adj5" fmla="val 43867"/>
              <a:gd name="adj6" fmla="val -54439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Espace 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« </a:t>
            </a: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Société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 </a:t>
            </a: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»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defTabSz="555625">
              <a:defRPr/>
            </a:pPr>
            <a:endParaRPr lang="fr-FR" sz="400" dirty="0">
              <a:solidFill>
                <a:schemeClr val="bg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Raison sociale (</a:t>
            </a:r>
            <a:r>
              <a:rPr lang="fr-FR" sz="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Fiben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Siren</a:t>
            </a: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Adresse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Forme juridique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Code Activité 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Année de création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Légende encadrée 2 11"/>
          <p:cNvSpPr/>
          <p:nvPr/>
        </p:nvSpPr>
        <p:spPr bwMode="auto">
          <a:xfrm>
            <a:off x="4237347" y="3168377"/>
            <a:ext cx="1800225" cy="360363"/>
          </a:xfrm>
          <a:prstGeom prst="borderCallout2">
            <a:avLst>
              <a:gd name="adj1" fmla="val 51307"/>
              <a:gd name="adj2" fmla="val -542"/>
              <a:gd name="adj3" fmla="val 50669"/>
              <a:gd name="adj4" fmla="val -20052"/>
              <a:gd name="adj5" fmla="val -21032"/>
              <a:gd name="adj6" fmla="val -19714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 anchorCtr="1"/>
          <a:lstStyle/>
          <a:p>
            <a:pPr defTabSz="555625"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Cliquer 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sur « </a:t>
            </a: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Lancer enquêtes automatiques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 »</a:t>
            </a:r>
          </a:p>
        </p:txBody>
      </p:sp>
      <p:sp>
        <p:nvSpPr>
          <p:cNvPr id="13" name="Légende encadrée 2 12"/>
          <p:cNvSpPr/>
          <p:nvPr/>
        </p:nvSpPr>
        <p:spPr bwMode="auto">
          <a:xfrm>
            <a:off x="8333" y="864121"/>
            <a:ext cx="1180159" cy="1080070"/>
          </a:xfrm>
          <a:prstGeom prst="borderCallout2">
            <a:avLst>
              <a:gd name="adj1" fmla="val 48061"/>
              <a:gd name="adj2" fmla="val 99842"/>
              <a:gd name="adj3" fmla="val 82012"/>
              <a:gd name="adj4" fmla="val 120782"/>
              <a:gd name="adj5" fmla="val 82467"/>
              <a:gd name="adj6" fmla="val 120756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Espace 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« </a:t>
            </a: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Véhicule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 », </a:t>
            </a:r>
          </a:p>
          <a:p>
            <a:pPr defTabSz="555625">
              <a:defRPr/>
            </a:pPr>
            <a:endParaRPr lang="fr-FR" sz="4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Modèle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Description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Occasion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KM (VO et ER)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Prix catalogue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VR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Légende encadrée 2 13"/>
          <p:cNvSpPr/>
          <p:nvPr/>
        </p:nvSpPr>
        <p:spPr bwMode="auto">
          <a:xfrm>
            <a:off x="4734782" y="2232273"/>
            <a:ext cx="1278246" cy="864096"/>
          </a:xfrm>
          <a:prstGeom prst="borderCallout2">
            <a:avLst>
              <a:gd name="adj1" fmla="val 50008"/>
              <a:gd name="adj2" fmla="val -254"/>
              <a:gd name="adj3" fmla="val 48996"/>
              <a:gd name="adj4" fmla="val -406"/>
              <a:gd name="adj5" fmla="val -4069"/>
              <a:gd name="adj6" fmla="val -94792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defTabSz="555625"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Espace 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« </a:t>
            </a:r>
            <a:r>
              <a:rPr lang="fr-FR" sz="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Ekip</a:t>
            </a: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 </a:t>
            </a: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»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defTabSz="555625">
              <a:defRPr/>
            </a:pPr>
            <a:endParaRPr lang="fr-FR" sz="400" dirty="0">
              <a:solidFill>
                <a:schemeClr val="bg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N° Affaire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Flag Renouvelant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Code statut EKIP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Catégorie d’affaire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N° EPOS</a:t>
            </a:r>
          </a:p>
        </p:txBody>
      </p:sp>
      <p:sp>
        <p:nvSpPr>
          <p:cNvPr id="15" name="Légende encadrée 2 14"/>
          <p:cNvSpPr/>
          <p:nvPr/>
        </p:nvSpPr>
        <p:spPr bwMode="auto">
          <a:xfrm>
            <a:off x="2484636" y="2447974"/>
            <a:ext cx="1224136" cy="504379"/>
          </a:xfrm>
          <a:prstGeom prst="borderCallout2">
            <a:avLst>
              <a:gd name="adj1" fmla="val 101666"/>
              <a:gd name="adj2" fmla="val 11908"/>
              <a:gd name="adj3" fmla="val 128145"/>
              <a:gd name="adj4" fmla="val 11551"/>
              <a:gd name="adj5" fmla="val 128495"/>
              <a:gd name="adj6" fmla="val 67433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 anchorCtr="1"/>
          <a:lstStyle/>
          <a:p>
            <a:pPr defTabSz="555625"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Bouton « Modifier » (peut-être demandé si société incomplet ou erroné) 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2" y="847526"/>
            <a:ext cx="4605338" cy="1528763"/>
          </a:xfrm>
          <a:prstGeom prst="rect">
            <a:avLst/>
          </a:prstGeom>
        </p:spPr>
      </p:pic>
      <p:sp>
        <p:nvSpPr>
          <p:cNvPr id="11267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5616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 smtClean="0">
                <a:latin typeface="Tahoma" pitchFamily="34" charset="0"/>
                <a:cs typeface="Tahoma" pitchFamily="34" charset="0"/>
              </a:rPr>
              <a:t>6. </a:t>
            </a:r>
            <a:r>
              <a:rPr lang="fr-FR" altLang="fr-FR" sz="1400" u="sng" dirty="0" smtClean="0">
                <a:latin typeface="Tahoma" pitchFamily="34" charset="0"/>
                <a:cs typeface="Tahoma" pitchFamily="34" charset="0"/>
              </a:rPr>
              <a:t>Synthèse des enquêtes automatiques</a:t>
            </a:r>
            <a:endParaRPr lang="fr-FR" altLang="fr-FR" sz="1800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Légende encadrée 2 9"/>
          <p:cNvSpPr/>
          <p:nvPr/>
        </p:nvSpPr>
        <p:spPr bwMode="auto">
          <a:xfrm>
            <a:off x="3746078" y="2376289"/>
            <a:ext cx="2266950" cy="1139255"/>
          </a:xfrm>
          <a:prstGeom prst="borderCallout2">
            <a:avLst>
              <a:gd name="adj1" fmla="val -225"/>
              <a:gd name="adj2" fmla="val 45183"/>
              <a:gd name="adj3" fmla="val -96274"/>
              <a:gd name="adj4" fmla="val 44535"/>
              <a:gd name="adj5" fmla="val -96092"/>
              <a:gd name="adj6" fmla="val 23789"/>
            </a:avLst>
          </a:prstGeom>
          <a:solidFill>
            <a:schemeClr val="bg1"/>
          </a:solidFill>
          <a:ln w="9525" cap="flat" cmpd="sng" algn="ctr">
            <a:solidFill>
              <a:srgbClr val="005CA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t"/>
          <a:lstStyle/>
          <a:p>
            <a:pPr defTabSz="555625">
              <a:defRPr/>
            </a:pPr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Audit :</a:t>
            </a:r>
          </a:p>
          <a:p>
            <a:pPr defTabSz="555625">
              <a:defRPr/>
            </a:pPr>
            <a:endParaRPr lang="fr-FR" sz="400" dirty="0">
              <a:solidFill>
                <a:schemeClr val="bg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Liste des vérifications effectuées par les enquêtes pour ce type de tiers, </a:t>
            </a:r>
          </a:p>
          <a:p>
            <a:pPr marL="171450" indent="-171450" defTabSz="555625">
              <a:buFontTx/>
              <a:buChar char="-"/>
              <a:defRPr/>
            </a:pPr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Signalisation des indicateurs métier utilisés et anomalies détectées (fichage, impayés,…)</a:t>
            </a:r>
          </a:p>
        </p:txBody>
      </p:sp>
      <p:sp>
        <p:nvSpPr>
          <p:cNvPr id="11270" name="Légende encadrée 2 10"/>
          <p:cNvSpPr>
            <a:spLocks/>
          </p:cNvSpPr>
          <p:nvPr/>
        </p:nvSpPr>
        <p:spPr bwMode="auto">
          <a:xfrm>
            <a:off x="108372" y="2376289"/>
            <a:ext cx="1952626" cy="1152128"/>
          </a:xfrm>
          <a:prstGeom prst="borderCallout2">
            <a:avLst>
              <a:gd name="adj1" fmla="val -286"/>
              <a:gd name="adj2" fmla="val 71353"/>
              <a:gd name="adj3" fmla="val -69819"/>
              <a:gd name="adj4" fmla="val 41904"/>
              <a:gd name="adj5" fmla="val -68475"/>
              <a:gd name="adj6" fmla="val 42226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Enquêtes automatiques : </a:t>
            </a:r>
          </a:p>
          <a:p>
            <a:pPr marL="171450" indent="-171450" eaLnBrk="1" hangingPunct="1">
              <a:buFontTx/>
              <a:buChar char="-"/>
            </a:pPr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Relevé des enquêtes effectuées</a:t>
            </a:r>
          </a:p>
          <a:p>
            <a:pPr marL="171450" indent="-171450" eaLnBrk="1" hangingPunct="1">
              <a:buFontTx/>
              <a:buChar char="-"/>
            </a:pPr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Possibilité de lancer les enquêtes non effectuées</a:t>
            </a:r>
          </a:p>
          <a:p>
            <a:pPr marL="171450" indent="-171450" eaLnBrk="1" hangingPunct="1">
              <a:buFontTx/>
              <a:buChar char="-"/>
            </a:pPr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Affichage du détail de la demande</a:t>
            </a:r>
          </a:p>
          <a:p>
            <a:pPr marL="171450" indent="-171450" eaLnBrk="1" hangingPunct="1">
              <a:buFontTx/>
              <a:buChar char="-"/>
            </a:pPr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Modification de la préconisation</a:t>
            </a:r>
          </a:p>
          <a:p>
            <a:pPr marL="171450" indent="-171450" eaLnBrk="1" hangingPunct="1">
              <a:buFontTx/>
              <a:buChar char="-"/>
            </a:pPr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Ajout d’un commentaire</a:t>
            </a:r>
          </a:p>
          <a:p>
            <a:pPr eaLnBrk="1" hangingPunct="1"/>
            <a:endParaRPr lang="fr-FR" altLang="fr-FR" sz="800" dirty="0" smtClean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286" y="3334112"/>
            <a:ext cx="1309688" cy="24765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4" y="738187"/>
            <a:ext cx="2262188" cy="1062038"/>
          </a:xfrm>
          <a:prstGeom prst="rect">
            <a:avLst/>
          </a:prstGeom>
        </p:spPr>
      </p:pic>
      <p:sp>
        <p:nvSpPr>
          <p:cNvPr id="11267" name="ZoneTexte 1"/>
          <p:cNvSpPr txBox="1">
            <a:spLocks noChangeArrowheads="1"/>
          </p:cNvSpPr>
          <p:nvPr/>
        </p:nvSpPr>
        <p:spPr bwMode="auto">
          <a:xfrm>
            <a:off x="180975" y="146050"/>
            <a:ext cx="5616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1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Bienvenue sur l’outil </a:t>
            </a:r>
            <a:r>
              <a:rPr lang="fr-FR" altLang="fr-FR" sz="1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SynDécision</a:t>
            </a:r>
            <a:endParaRPr lang="fr-FR" altLang="fr-FR" sz="1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r-FR" altLang="fr-FR" sz="1400" dirty="0" smtClean="0">
                <a:latin typeface="Tahoma" pitchFamily="34" charset="0"/>
                <a:cs typeface="Tahoma" pitchFamily="34" charset="0"/>
              </a:rPr>
              <a:t>7. </a:t>
            </a:r>
            <a:r>
              <a:rPr lang="fr-FR" altLang="fr-FR" sz="1400" u="sng" dirty="0" smtClean="0">
                <a:latin typeface="Tahoma" pitchFamily="34" charset="0"/>
                <a:cs typeface="Tahoma" pitchFamily="34" charset="0"/>
              </a:rPr>
              <a:t>Les bilans</a:t>
            </a:r>
            <a:endParaRPr lang="fr-FR" altLang="fr-FR" sz="1800" u="sng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270" name="Légende encadrée 2 10"/>
          <p:cNvSpPr>
            <a:spLocks/>
          </p:cNvSpPr>
          <p:nvPr/>
        </p:nvSpPr>
        <p:spPr bwMode="auto">
          <a:xfrm>
            <a:off x="1404516" y="864121"/>
            <a:ext cx="1952626" cy="432048"/>
          </a:xfrm>
          <a:prstGeom prst="borderCallout2">
            <a:avLst>
              <a:gd name="adj1" fmla="val 52172"/>
              <a:gd name="adj2" fmla="val -692"/>
              <a:gd name="adj3" fmla="val 42334"/>
              <a:gd name="adj4" fmla="val -21936"/>
              <a:gd name="adj5" fmla="val 43679"/>
              <a:gd name="adj6" fmla="val -20012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Accès aux bilans : à partir de la demande de financement, dans la rubrique ‘Société’, click sur le </a:t>
            </a:r>
            <a:r>
              <a:rPr lang="fr-FR" altLang="fr-FR" sz="800" dirty="0" err="1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Siren</a:t>
            </a:r>
            <a:endParaRPr lang="fr-FR" altLang="fr-FR" sz="800" dirty="0" smtClean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72" y="1944241"/>
            <a:ext cx="451008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égende encadrée 2 10"/>
          <p:cNvSpPr>
            <a:spLocks/>
          </p:cNvSpPr>
          <p:nvPr/>
        </p:nvSpPr>
        <p:spPr bwMode="auto">
          <a:xfrm>
            <a:off x="4068812" y="1368177"/>
            <a:ext cx="1952626" cy="432048"/>
          </a:xfrm>
          <a:prstGeom prst="borderCallout2">
            <a:avLst>
              <a:gd name="adj1" fmla="val 100108"/>
              <a:gd name="adj2" fmla="val 49339"/>
              <a:gd name="adj3" fmla="val 130066"/>
              <a:gd name="adj4" fmla="val 34299"/>
              <a:gd name="adj5" fmla="val 186583"/>
              <a:gd name="adj6" fmla="val 6805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Ajout de bilan depuis la rubrique ‘Bilans’ depuis le lien ‘Ajouter un bilan’.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96" y="2664324"/>
            <a:ext cx="1903095" cy="565785"/>
          </a:xfrm>
          <a:prstGeom prst="rect">
            <a:avLst/>
          </a:prstGeom>
        </p:spPr>
      </p:pic>
      <p:sp>
        <p:nvSpPr>
          <p:cNvPr id="11" name="Légende encadrée 2 10"/>
          <p:cNvSpPr>
            <a:spLocks/>
          </p:cNvSpPr>
          <p:nvPr/>
        </p:nvSpPr>
        <p:spPr bwMode="auto">
          <a:xfrm>
            <a:off x="2124596" y="2376289"/>
            <a:ext cx="1952626" cy="288035"/>
          </a:xfrm>
          <a:prstGeom prst="borderCallout2">
            <a:avLst>
              <a:gd name="adj1" fmla="val 42034"/>
              <a:gd name="adj2" fmla="val -600"/>
              <a:gd name="adj3" fmla="val 111525"/>
              <a:gd name="adj4" fmla="val -22849"/>
              <a:gd name="adj5" fmla="val 201599"/>
              <a:gd name="adj6" fmla="val -48658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- Définir les bornes de début et de fin du bilan à saisir. </a:t>
            </a:r>
          </a:p>
          <a:p>
            <a:pPr marL="171450" indent="-171450" eaLnBrk="1" hangingPunct="1">
              <a:buFontTx/>
              <a:buChar char="-"/>
            </a:pPr>
            <a:endParaRPr lang="fr-FR" altLang="fr-FR" sz="800" dirty="0" smtClean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380829" y="1368192"/>
            <a:ext cx="175815" cy="144016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  <a:extLst/>
        </p:spPr>
        <p:txBody>
          <a:bodyPr anchor="ctr" anchorCtr="1"/>
          <a:lstStyle/>
          <a:p>
            <a:pPr defTabSz="555625"/>
            <a:r>
              <a:rPr lang="fr-FR" sz="800" dirty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909221" y="1872233"/>
            <a:ext cx="175815" cy="144016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  <a:extLst/>
        </p:spPr>
        <p:txBody>
          <a:bodyPr anchor="ctr" anchorCtr="1"/>
          <a:lstStyle/>
          <a:p>
            <a:pPr defTabSz="555625"/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48581" y="2448297"/>
            <a:ext cx="175815" cy="144016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  <a:extLst/>
        </p:spPr>
        <p:txBody>
          <a:bodyPr anchor="ctr" anchorCtr="1"/>
          <a:lstStyle/>
          <a:p>
            <a:pPr defTabSz="555625"/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3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02802" y="2705154"/>
            <a:ext cx="175815" cy="144016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  <a:extLst/>
        </p:spPr>
        <p:txBody>
          <a:bodyPr anchor="ctr" anchorCtr="1"/>
          <a:lstStyle/>
          <a:p>
            <a:pPr defTabSz="555625"/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4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596" y="2777162"/>
            <a:ext cx="2846070" cy="432911"/>
          </a:xfrm>
          <a:prstGeom prst="rect">
            <a:avLst/>
          </a:prstGeom>
        </p:spPr>
      </p:pic>
      <p:sp>
        <p:nvSpPr>
          <p:cNvPr id="20" name="Légende encadrée 2 19"/>
          <p:cNvSpPr>
            <a:spLocks/>
          </p:cNvSpPr>
          <p:nvPr/>
        </p:nvSpPr>
        <p:spPr bwMode="auto">
          <a:xfrm>
            <a:off x="4125991" y="2376289"/>
            <a:ext cx="1952626" cy="288035"/>
          </a:xfrm>
          <a:prstGeom prst="borderCallout2">
            <a:avLst>
              <a:gd name="adj1" fmla="val 100552"/>
              <a:gd name="adj2" fmla="val 49682"/>
              <a:gd name="adj3" fmla="val 152488"/>
              <a:gd name="adj4" fmla="val 35418"/>
              <a:gd name="adj5" fmla="val 151859"/>
              <a:gd name="adj6" fmla="val 35290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Remplir les champs du bilans</a:t>
            </a:r>
          </a:p>
          <a:p>
            <a:pPr marL="171450" indent="-171450" eaLnBrk="1" hangingPunct="1">
              <a:buFontTx/>
              <a:buChar char="-"/>
            </a:pPr>
            <a:endParaRPr lang="fr-FR" altLang="fr-FR" sz="800" dirty="0" smtClean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909221" y="3406120"/>
            <a:ext cx="175815" cy="144016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  <a:extLst/>
        </p:spPr>
        <p:txBody>
          <a:bodyPr anchor="ctr" anchorCtr="1"/>
          <a:lstStyle/>
          <a:p>
            <a:pPr defTabSz="555625"/>
            <a:r>
              <a:rPr 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5</a:t>
            </a:r>
            <a:endParaRPr lang="fr-FR" sz="800" dirty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3" name="Légende encadrée 2 22"/>
          <p:cNvSpPr>
            <a:spLocks/>
          </p:cNvSpPr>
          <p:nvPr/>
        </p:nvSpPr>
        <p:spPr bwMode="auto">
          <a:xfrm>
            <a:off x="2124596" y="3276389"/>
            <a:ext cx="2304256" cy="288035"/>
          </a:xfrm>
          <a:prstGeom prst="borderCallout2">
            <a:avLst>
              <a:gd name="adj1" fmla="val 52275"/>
              <a:gd name="adj2" fmla="val 100703"/>
              <a:gd name="adj3" fmla="val 58858"/>
              <a:gd name="adj4" fmla="val 110515"/>
              <a:gd name="adj5" fmla="val 65544"/>
              <a:gd name="adj6" fmla="val 117519"/>
            </a:avLst>
          </a:prstGeom>
          <a:solidFill>
            <a:schemeClr val="bg1"/>
          </a:solidFill>
          <a:ln w="9525" algn="ctr">
            <a:solidFill>
              <a:srgbClr val="005CA9"/>
            </a:solidFill>
            <a:round/>
            <a:headEnd/>
            <a:tailEnd/>
          </a:ln>
        </p:spPr>
        <p:txBody>
          <a:bodyPr anchor="t" anchorCtr="1"/>
          <a:lstStyle>
            <a:lvl1pPr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55625" eaLnBrk="0" hangingPunct="0"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5562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800" dirty="0" smtClean="0">
                <a:solidFill>
                  <a:srgbClr val="005CA9"/>
                </a:solidFill>
                <a:latin typeface="Tahoma" pitchFamily="34" charset="0"/>
                <a:cs typeface="Tahoma" pitchFamily="34" charset="0"/>
              </a:rPr>
              <a:t>Valider la saisie avec le bouton ‘Ajouter le bilan’. Les erreurs s’afficheront en rouge.</a:t>
            </a:r>
          </a:p>
          <a:p>
            <a:pPr marL="171450" indent="-171450" eaLnBrk="1" hangingPunct="1">
              <a:buFontTx/>
              <a:buChar char="-"/>
            </a:pPr>
            <a:endParaRPr lang="fr-FR" altLang="fr-FR" sz="800" dirty="0" smtClean="0">
              <a:solidFill>
                <a:srgbClr val="005CA9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73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556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556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3736</TotalTime>
  <Words>488</Words>
  <Application>Microsoft Office PowerPoint</Application>
  <PresentationFormat>Personnalisé</PresentationFormat>
  <Paragraphs>120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COPY-TOP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PC-NUM</dc:creator>
  <cp:lastModifiedBy>Olivier MEGNIEN</cp:lastModifiedBy>
  <cp:revision>313</cp:revision>
  <cp:lastPrinted>2013-03-12T08:49:41Z</cp:lastPrinted>
  <dcterms:created xsi:type="dcterms:W3CDTF">2013-01-04T13:22:45Z</dcterms:created>
  <dcterms:modified xsi:type="dcterms:W3CDTF">2015-03-26T16:35:27Z</dcterms:modified>
</cp:coreProperties>
</file>